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264" r:id="rId3"/>
    <p:sldId id="263" r:id="rId4"/>
    <p:sldId id="351" r:id="rId5"/>
    <p:sldId id="381" r:id="rId6"/>
    <p:sldId id="352" r:id="rId7"/>
    <p:sldId id="353" r:id="rId8"/>
    <p:sldId id="354" r:id="rId9"/>
    <p:sldId id="355" r:id="rId10"/>
    <p:sldId id="356" r:id="rId11"/>
    <p:sldId id="357" r:id="rId12"/>
    <p:sldId id="359" r:id="rId13"/>
    <p:sldId id="360" r:id="rId14"/>
    <p:sldId id="361" r:id="rId15"/>
    <p:sldId id="362" r:id="rId16"/>
    <p:sldId id="363" r:id="rId17"/>
    <p:sldId id="364" r:id="rId18"/>
    <p:sldId id="262" r:id="rId19"/>
    <p:sldId id="365" r:id="rId20"/>
    <p:sldId id="261" r:id="rId21"/>
    <p:sldId id="366" r:id="rId22"/>
    <p:sldId id="367" r:id="rId23"/>
    <p:sldId id="368" r:id="rId24"/>
    <p:sldId id="333" r:id="rId25"/>
    <p:sldId id="369" r:id="rId26"/>
    <p:sldId id="319" r:id="rId27"/>
    <p:sldId id="370" r:id="rId28"/>
    <p:sldId id="372" r:id="rId29"/>
    <p:sldId id="371" r:id="rId30"/>
    <p:sldId id="374" r:id="rId31"/>
    <p:sldId id="324" r:id="rId32"/>
    <p:sldId id="373" r:id="rId33"/>
    <p:sldId id="375" r:id="rId34"/>
    <p:sldId id="376" r:id="rId35"/>
    <p:sldId id="377" r:id="rId36"/>
    <p:sldId id="378" r:id="rId37"/>
    <p:sldId id="380" r:id="rId38"/>
    <p:sldId id="350" r:id="rId39"/>
    <p:sldId id="31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36" autoAdjust="0"/>
    <p:restoredTop sz="84365" autoAdjust="0"/>
  </p:normalViewPr>
  <p:slideViewPr>
    <p:cSldViewPr snapToGrid="0">
      <p:cViewPr varScale="1">
        <p:scale>
          <a:sx n="73" d="100"/>
          <a:sy n="73" d="100"/>
        </p:scale>
        <p:origin x="9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gif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EFFA69-669A-4EE9-887B-BE5F2F968689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1683F-3462-495C-99FD-F18303FADE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528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628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>
                <a:effectLst/>
              </a:rPr>
              <a:t>gcc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hello.c</a:t>
            </a:r>
            <a:r>
              <a:rPr lang="en-US" b="1" dirty="0">
                <a:effectLst/>
              </a:rPr>
              <a:t> </a:t>
            </a:r>
          </a:p>
          <a:p>
            <a:endParaRPr lang="en-US" b="1" dirty="0"/>
          </a:p>
          <a:p>
            <a:r>
              <a:rPr lang="en-US" b="1" dirty="0" err="1"/>
              <a:t>gcc</a:t>
            </a:r>
            <a:r>
              <a:rPr lang="en-US" b="1" dirty="0"/>
              <a:t> </a:t>
            </a:r>
            <a:r>
              <a:rPr lang="en-US" b="1" dirty="0" err="1"/>
              <a:t>file.c</a:t>
            </a:r>
            <a:r>
              <a:rPr lang="en-US" b="1" dirty="0"/>
              <a:t> -o name.exe</a:t>
            </a:r>
          </a:p>
          <a:p>
            <a:endParaRPr lang="en-US" b="1" dirty="0"/>
          </a:p>
          <a:p>
            <a:r>
              <a:rPr lang="en-US" b="1" dirty="0"/>
              <a:t>.\name.exe</a:t>
            </a:r>
          </a:p>
          <a:p>
            <a:endParaRPr lang="en-PK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3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06958-31EC-FCC1-4085-A54B954B6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CFD689-0724-FEAA-A3AB-67BDA41395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D347D6-502E-208E-C051-FE839677E7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>
                <a:effectLst/>
              </a:rPr>
              <a:t>gcc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hello.c</a:t>
            </a:r>
            <a:r>
              <a:rPr lang="en-US" b="1" dirty="0">
                <a:effectLst/>
              </a:rPr>
              <a:t> </a:t>
            </a:r>
          </a:p>
          <a:p>
            <a:endParaRPr lang="en-US" b="1" dirty="0"/>
          </a:p>
          <a:p>
            <a:r>
              <a:rPr lang="en-US" b="1" dirty="0" err="1"/>
              <a:t>gcc</a:t>
            </a:r>
            <a:r>
              <a:rPr lang="en-US" b="1" dirty="0"/>
              <a:t> </a:t>
            </a:r>
            <a:r>
              <a:rPr lang="en-US" b="1" dirty="0" err="1"/>
              <a:t>file.c</a:t>
            </a:r>
            <a:r>
              <a:rPr lang="en-US" b="1" dirty="0"/>
              <a:t> -o name.exe</a:t>
            </a:r>
          </a:p>
          <a:p>
            <a:endParaRPr lang="en-US" b="1" dirty="0"/>
          </a:p>
          <a:p>
            <a:r>
              <a:rPr lang="en-US" b="1" dirty="0"/>
              <a:t>.\name.exe</a:t>
            </a:r>
          </a:p>
          <a:p>
            <a:endParaRPr lang="en-PK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8B8BE-879D-17C8-C2BA-E9BDCEC31D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094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PK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0309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FECB7-7C1A-BB57-93F8-74453C620D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09B81F-0030-45C1-0F60-FC8B974F18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2CA0C6-C06F-B9C8-BAE2-C00B7B6E87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PK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7565B-B0C2-BA16-59A5-1ABA0146EC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992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2D04D-D66F-BB26-B8D4-0ECFEF41C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F440DA-FB20-FF3E-AA05-D9B9B51D70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4CBC0-DB76-E28B-A289-B77365A5B7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PK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27BD55-A215-764F-5919-C848DAD7E5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0373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BF285-2EA4-4BB8-AA9C-4954F2F0B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CD948C-ED92-CA98-C485-42233E76DD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E1F5B2-0CA7-BFC5-CFBA-8B1B4F5751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 vs header file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 file only has definition of methods and its prototype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 has its implementation, the actual code which runs and does the tasks.</a:t>
            </a:r>
            <a:endParaRPr lang="en-PK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20C75-2D65-0FCF-8ABD-E2A36EE5A7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860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6415C-F560-B323-7822-73B0306D0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34D984-D6E4-3F86-602C-E57D38340F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15916F-9EBA-A4BA-3BA2-9CC653A1A7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PK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483AF-C36B-A33E-99FA-9DF7C5146A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5376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C5DDD-C059-51D2-C03F-79A4A8B2A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B925E7-2E4A-AE73-FA11-1C299D3BB8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3709C3-0D0F-8AB2-C749-31BEE5B0F4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PK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392-FBDB-FB6F-888D-0116F00B11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731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 timing signal </a:t>
            </a:r>
            <a:r>
              <a:rPr lang="en-US" dirty="0"/>
              <a:t>is a clock signal used by the processor to synchronize various operations within the CPU, ensuring that instructions and data move through the system in a coordinated manner.</a:t>
            </a:r>
          </a:p>
          <a:p>
            <a:r>
              <a:rPr lang="en-US" b="1" dirty="0"/>
              <a:t>Control signals</a:t>
            </a:r>
            <a:r>
              <a:rPr lang="en-US" dirty="0"/>
              <a:t> are commands sent by the control unit of the CPU to various parts of the system (like memory, ALU, registers, etc.) to execute certain tasks.</a:t>
            </a:r>
          </a:p>
          <a:p>
            <a:r>
              <a:rPr lang="en-US" b="1" dirty="0"/>
              <a:t>CIR (Current Instruction Register)</a:t>
            </a:r>
            <a:r>
              <a:rPr lang="en-US" dirty="0"/>
              <a:t> is a special register in the CPU that holds the instruction currently being executed or processed.</a:t>
            </a:r>
          </a:p>
          <a:p>
            <a:r>
              <a:rPr lang="en-US" dirty="0"/>
              <a:t>When an instruction is fetched from memory, it is stored in the CIR before being decoded and executed. </a:t>
            </a:r>
          </a:p>
          <a:p>
            <a:r>
              <a:rPr lang="en-US" b="1" dirty="0"/>
              <a:t>Instruction Buffer Register (IBR)</a:t>
            </a:r>
            <a:r>
              <a:rPr lang="en-US" dirty="0"/>
              <a:t> is a register used to temporarily store the next instruction fetched from memory, allowing the CPU to pre-fetch instructions.</a:t>
            </a:r>
          </a:p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2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D672B-B4F3-67B5-4A2F-3A4D6DDA2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99378A-EC0C-971F-CC33-A432BB8E19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4EAAB0-2F60-4262-9F7B-FC4B2DBAA0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 timing signal </a:t>
            </a:r>
            <a:r>
              <a:rPr lang="en-US" dirty="0"/>
              <a:t>is a clock signal used by the processor to synchronize various operations within the CPU, ensuring that instructions and data move through the system in a coordinated manner.</a:t>
            </a:r>
          </a:p>
          <a:p>
            <a:r>
              <a:rPr lang="en-US" b="1" dirty="0"/>
              <a:t>Control signals</a:t>
            </a:r>
            <a:r>
              <a:rPr lang="en-US" dirty="0"/>
              <a:t> are commands sent by the control unit of the CPU to various parts of the system (like memory, ALU, registers, etc.) to execute certain tasks.</a:t>
            </a:r>
          </a:p>
          <a:p>
            <a:r>
              <a:rPr lang="en-US" b="1" dirty="0"/>
              <a:t>CIR (Current Instruction Register)</a:t>
            </a:r>
            <a:r>
              <a:rPr lang="en-US" dirty="0"/>
              <a:t> is a special register in the CPU that holds the instruction currently being executed or processed.</a:t>
            </a:r>
          </a:p>
          <a:p>
            <a:r>
              <a:rPr lang="en-US" dirty="0"/>
              <a:t>When an instruction is fetched from memory, it is stored in the CIR before being decoded and executed. </a:t>
            </a:r>
          </a:p>
          <a:p>
            <a:r>
              <a:rPr lang="en-US" b="1" dirty="0"/>
              <a:t>Instruction Buffer Register (IBR)</a:t>
            </a:r>
            <a:r>
              <a:rPr lang="en-US" dirty="0"/>
              <a:t> is a register used to temporarily store the next instruction fetched from memory, allowing the CPU to pre-fetch instructions.</a:t>
            </a:r>
          </a:p>
          <a:p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E237B-3D96-0147-335D-2F6EBB5B6C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217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term "transmitted" refers to the act of sending or conveying something from one place to another, typically used in the context of signals, information, or data.</a:t>
            </a:r>
          </a:p>
          <a:p>
            <a:r>
              <a:rPr lang="en-US" dirty="0"/>
              <a:t>When data is transmitted, it changes forms. Like audio to digital and digital back to audio</a:t>
            </a:r>
          </a:p>
          <a:p>
            <a:endParaRPr lang="en-US" dirty="0"/>
          </a:p>
          <a:p>
            <a:r>
              <a:rPr lang="en-US" dirty="0"/>
              <a:t>Transfer" refers to the act of moving something from one location to another. This can involve data, ownership, or responsibility.</a:t>
            </a:r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624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Human (CPU)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You, the human, represent 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CPU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(Central Processing Unit). The CPU is responsible for executing tasks and making decisions, just like you're the one thinking and performing actions.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Hands (Buses)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Your hands act as 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buses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which move data between different parts of the system.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Bag (Storage Device)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Your bag represents 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storage device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(like a hard drive or SSD), where you keep things for long-term storage, like books (data).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Handle (Memory/RAM)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handle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where you put things (like a book you're actively reading) represents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RAM (Random Access Memory)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which stores data temporarily while you're working with it.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Now, let's walk through the steps: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Fetching Data from Storage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 reach into your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bag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(storage) and see three books inside.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 brain (CPU) thinks, "I need the programming book."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 Unit (CU)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part of the CPU, tells your hands (buses) to check the books.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Arithmetic Logic Unit (ALU)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checks the titles and finds the "Programming" book.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Placing Book in RAM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 finding the programming book, you take it out of the bag and put it on 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handle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(RAM), which represents short-term memory, where you can access the book quickly while you're using it.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book is now in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RAM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ready for quick access during the class.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Registers – Temporary Working Space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Before you open the book, you make a quick mental note of the task: "Open page 300." This small mental note represents 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registers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which are tiny, super-fast memory spaces inside the CPU where small bits of data (like instructions or addresses) are temporarily held while being processed.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Registers hold information for immediate tasks (like the page number) and speed up the process by avoiding the need to fetch this data from RAM every time.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Execution – Page Navigation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 open the book to page 250, but it's not the page you need.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 brain (CPU) reads the instruction to go to page 300.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 Unit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sends a signal to the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ALU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which processes, "250 &lt; 300, so I need to flip forward 50 pages."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 flip through the pages and stop at page 300. Now, you're ready to read (or execute the task).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Putting Data Back into Storage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 class, you close the book, and since you're done with it, you place it back into your </a:t>
            </a:r>
            <a:r>
              <a:rPr lang="en-PK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bag</a:t>
            </a:r>
            <a:r>
              <a:rPr lang="en-PK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(storage device). It’s no longer on the handle (RAM), which means it's no longer in the system’s active memory.</a:t>
            </a:r>
          </a:p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5612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STR:</a:t>
            </a:r>
            <a:r>
              <a:rPr lang="en-US" dirty="0"/>
              <a:t> Store a value to memory.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ADD:</a:t>
            </a:r>
            <a:r>
              <a:rPr lang="en-US" dirty="0"/>
              <a:t> Add two values.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SUB:</a:t>
            </a:r>
            <a:r>
              <a:rPr lang="en-US" dirty="0"/>
              <a:t> Subtract one value from another.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MOV:</a:t>
            </a:r>
            <a:r>
              <a:rPr lang="en-US" dirty="0"/>
              <a:t> Move data from one location to another. </a:t>
            </a:r>
          </a:p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640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F9C61-2233-C50B-4E93-1699449C1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8D7927-07C8-7D20-B683-4A1A71AD37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CA226A-5768-A014-CC49-A47DC776FD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STR:</a:t>
            </a:r>
            <a:r>
              <a:rPr lang="en-US" dirty="0"/>
              <a:t> Store a value to memory.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ADD:</a:t>
            </a:r>
            <a:r>
              <a:rPr lang="en-US" dirty="0"/>
              <a:t> Add two values.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SUB:</a:t>
            </a:r>
            <a:r>
              <a:rPr lang="en-US" dirty="0"/>
              <a:t> Subtract one value from another.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MOV:</a:t>
            </a:r>
            <a:r>
              <a:rPr lang="en-US" dirty="0"/>
              <a:t> Move data from one location to another. </a:t>
            </a:r>
          </a:p>
          <a:p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D2C45E-2086-098A-F393-02D2A7044B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5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8EA27-8E64-CC5C-DD64-93F577FB7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C18EAC-49AC-AAEF-A040-8030000819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5E0FC7-5022-5D2C-6B25-655B0B9BCF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STR:</a:t>
            </a:r>
            <a:r>
              <a:rPr lang="en-US" dirty="0"/>
              <a:t> Store a value to memory.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ADD:</a:t>
            </a:r>
            <a:r>
              <a:rPr lang="en-US" dirty="0"/>
              <a:t> Add two values.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SUB:</a:t>
            </a:r>
            <a:r>
              <a:rPr lang="en-US" dirty="0"/>
              <a:t> Subtract one value from another.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MOV:</a:t>
            </a:r>
            <a:r>
              <a:rPr lang="en-US" dirty="0"/>
              <a:t> Move data from one location to another. </a:t>
            </a:r>
          </a:p>
          <a:p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850F9-55D4-F0F0-938E-CDF802CFD6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307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F3479-DF30-C3AC-9816-C6562B322F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2E40F9-463C-F4E0-BBE6-1B0ABC1743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ACD6E4-2922-13AA-ECC4-F12239114A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https://www.youtube.com/watch?v=_C5AHaS1mOA</a:t>
            </a:r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5E8324-6D1F-115E-417B-5384029DB4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1683F-3462-495C-99FD-F18303FADEF8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771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20E3B-2B11-2898-607B-74E0DBA90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23AB1A-37B3-FE3A-A47E-EFE8D5806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552A7-2CDC-13C4-DFA4-9B0F1CCAB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F4FAFC-0CAE-B7D8-DE6E-847B200DC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4AC05-2751-F76C-8370-F6E323CCE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67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85654-C9F8-5AC4-5E52-5F82795EA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B787AB-168A-F88A-5ECC-10C1608E9B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8505A-55A0-5FA7-ACE0-7CC3EAE91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CF991-0614-34D8-BAED-A744785A4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12F32-3C8C-D45D-E6E8-8ECB9CE02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662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643E2B-5B7E-BA2C-A0EB-4FF930EBA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2CE55E-3671-AAAC-1B2E-5FFA0A6006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BD778-855E-E9C9-0204-982274416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835C7-B481-C03A-5816-C7C288757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8F059-3FCF-95B3-FBD3-334C01579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240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32F13-6E95-8BFB-C533-E52BC901D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D315D-4720-8E82-46E8-E0005EEFF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F6712-1AAF-FA86-F717-9286B5C81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9CD0E-4524-2F87-43C6-ECBD9C7C2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866DA-A543-1976-AA51-A713AFE51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379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32B6F-03DB-E225-3863-B4C2009D6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8C2327-00B7-4DE9-8151-72639C0B2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39FA3-33E0-2AE6-DBDF-5663D3DD7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1D706-186D-48E0-4950-57000B2AF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6E7BA-08BB-5D86-037C-099CA221E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99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921D-02EC-22B4-6D7C-791640755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D0843-1926-E54E-4DAC-849C95BEB2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9B9D31-EE89-3C4F-B38D-E8F20976C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84BC6-D409-3D87-EB7C-BD8A494C5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FC0F3-D574-2C09-007D-1E8365198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15264-3E8B-0C75-C679-2C606B79A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07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E388-376D-E58C-6A07-B4B360930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016D8-75DF-F67B-C0B4-C989C7BD2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8235C2-A8D5-B1E6-1A1D-BBCA4E5FC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8C7FBD-4899-2FEB-0E5B-E0509B885E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2F0855-1928-BFD0-E8CB-93D58E6B58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947460-B943-9C0A-D306-E49638FDC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21245B-37C4-9172-0A35-8CD56720C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DF54C6-6ECD-4C67-D98D-16120E569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180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F7B78-CEF9-BD42-F617-C64526799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6E19EE-D476-FBEE-EBA4-58359387C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5479C2-E7AF-2E99-5243-41D06E65F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533C50-6444-0DD1-765C-6AA4372E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21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3E7D4E-B29C-069E-3464-F47170B59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D9830C-455E-77AB-344F-30A02327C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D6171-3A6A-3F5B-7434-B3044E725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518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01D3A-EEA9-5408-45F9-B3603F6BA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D46E0-9759-0797-DBAA-E984D4C40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418438-C330-155B-CBF7-9DEE50927B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038F1E-3A06-3194-0E8C-3F0901AC7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F08A65-1A46-AF70-EF5D-57E7D2C6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70E9B9-6D66-2898-317D-96A1F0F14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183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7F585-16FB-EBD7-F8AB-D26E32924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683FFB-9325-069C-2ADA-7606BF6955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D36BEB-8D7E-A92C-43C9-6AC78E5E4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B4C798-590F-50DF-9A1E-86434AEB5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8EED7E-2A91-E239-0C24-1C8F133EA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D5D3E-0E06-3328-EF66-FBA087A8B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023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AFDABD-5DC3-E5A6-1E11-FC33A9D7D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E05DB-E665-E816-E075-CA08EBC8D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7C80B-B86B-DFCD-6464-E666E67F22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F8F241-6D1E-4D7E-992F-EBC20244240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595D7-313B-4937-C545-771806EB71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14EA1-D482-1E9A-CE36-C39B591B65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271B40-DB7F-43B4-9BD2-137AFBFF1E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43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86438-B8C2-94D8-405C-94D8CCD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8861"/>
            <a:ext cx="9144000" cy="1199265"/>
          </a:xfrm>
        </p:spPr>
        <p:txBody>
          <a:bodyPr>
            <a:normAutofit/>
          </a:bodyPr>
          <a:lstStyle/>
          <a:p>
            <a:r>
              <a:rPr lang="en-US" sz="4000" dirty="0"/>
              <a:t>Understanding how a program 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B836F-D193-070C-3972-638A9ECE0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86784" y="2657627"/>
            <a:ext cx="4218432" cy="384746"/>
          </a:xfrm>
        </p:spPr>
        <p:txBody>
          <a:bodyPr>
            <a:normAutofit/>
          </a:bodyPr>
          <a:lstStyle/>
          <a:p>
            <a:r>
              <a:rPr lang="en-US" sz="2000" b="1" dirty="0"/>
              <a:t>Behram Khan</a:t>
            </a:r>
          </a:p>
        </p:txBody>
      </p:sp>
      <p:pic>
        <p:nvPicPr>
          <p:cNvPr id="5" name="Picture 4" descr="A logo of a university of engineering and technology&#10;&#10;Description automatically generated">
            <a:extLst>
              <a:ext uri="{FF2B5EF4-FFF2-40B4-BE49-F238E27FC236}">
                <a16:creationId xmlns:a16="http://schemas.microsoft.com/office/drawing/2014/main" id="{B29C1EF5-4EF0-455A-F53D-E42C3764F7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250" y="3351873"/>
            <a:ext cx="209550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38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F65E9B-47F6-2081-FDAB-8129C201E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10D7-0920-F316-72AF-702DC0763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Algo : Student has passed or failed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AFD59-8A12-C21B-41C6-D4D0B1884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Input Marks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If( Marks are greater than or equal to 40)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Then set grade to pass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Else set grade to fail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Display the grade 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963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B34D8-E89E-E67B-0BED-9A751BE9A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5978C-6538-3627-53BF-B95B458AB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Algo : Write algorithm for grading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0E869B-DE56-850A-3217-8A1C25E3E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018" y="1752600"/>
            <a:ext cx="857596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079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B6B5E-0735-E8D4-4DE7-958AD12AD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17129-058D-70BA-61B4-338FF870E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Algo : Student has passed or failed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5C75694-DCE4-B0D3-A92D-7C96EB5A1FD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828209"/>
            <a:ext cx="8034700" cy="372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Get the student's marks.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 if the marks are between 80 and 100, inclusive.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PK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kumimoji="0" lang="en-PK" altLang="en-PK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true, assign the grade "A".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not, check if the marks are between 70 and 79, inclusive.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true, assign the grade "B". </a:t>
            </a:r>
            <a:endParaRPr kumimoji="0" lang="en-US" altLang="en-PK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not, check if the marks are between 60 and 69, inclusive.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true, assign the grade "C".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not, check if the marks are between 50 and 59, inclusive.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true, assign the grade "D".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not, assign the grade "F". </a:t>
            </a:r>
          </a:p>
        </p:txBody>
      </p:sp>
    </p:spTree>
    <p:extLst>
      <p:ext uri="{BB962C8B-B14F-4D97-AF65-F5344CB8AC3E}">
        <p14:creationId xmlns:p14="http://schemas.microsoft.com/office/powerpoint/2010/main" val="21381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8229B-D21D-5763-7278-8BCE94DDB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61B17-AFAE-3F0E-58F1-D90D400F5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Flowchart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6EF10-4838-7983-72ED-6C26B2EF3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Graphical representation of an algorithm.</a:t>
            </a:r>
          </a:p>
          <a:p>
            <a:pPr algn="just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Helps see the flow of logic</a:t>
            </a:r>
          </a:p>
        </p:txBody>
      </p:sp>
      <p:pic>
        <p:nvPicPr>
          <p:cNvPr id="3074" name="Picture 2" descr="Flowchart Symbols">
            <a:extLst>
              <a:ext uri="{FF2B5EF4-FFF2-40B4-BE49-F238E27FC236}">
                <a16:creationId xmlns:a16="http://schemas.microsoft.com/office/drawing/2014/main" id="{E5549147-5596-2CB8-0572-023BDBFCD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2150" y="2445667"/>
            <a:ext cx="5753100" cy="3731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7532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81CD9-5001-4A1B-3CE7-7E38A832E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447DC-5BA1-5C35-7EE7-61B5E76F8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Flowchart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B925C-BA1E-1816-1A5F-6A45AF3EE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Write an algorithm and draw a flowchart that will read the two sides of a rectangle and calculate its area.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FAE565-DF20-2B18-C270-AC80C5029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15749"/>
            <a:ext cx="6663858" cy="294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6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B9133-B96D-DD14-7B06-E64959079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F145-3F79-8A75-7C17-F750DF168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Flowchart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DFF624-FA4F-691D-A614-D1A65CD3A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6659" y="1027906"/>
            <a:ext cx="3938682" cy="5097938"/>
          </a:xfrm>
        </p:spPr>
      </p:pic>
    </p:spTree>
    <p:extLst>
      <p:ext uri="{BB962C8B-B14F-4D97-AF65-F5344CB8AC3E}">
        <p14:creationId xmlns:p14="http://schemas.microsoft.com/office/powerpoint/2010/main" val="1344370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972786-63D4-0A5A-20B3-5AB59DA0A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9AA6-9FBF-772D-D866-06BD120D2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Memory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D1B1B8-7686-C1D4-1182-202CAAFB7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Temporary storage place</a:t>
            </a:r>
          </a:p>
          <a:p>
            <a:r>
              <a:rPr lang="en-US" sz="2400" dirty="0"/>
              <a:t>Volatile vs Non-Volatile (RAM vs ROM)</a:t>
            </a:r>
          </a:p>
          <a:p>
            <a:r>
              <a:rPr lang="en-US" sz="2400" dirty="0"/>
              <a:t>Memory has addresses </a:t>
            </a:r>
            <a:endParaRPr lang="en-PK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D3EDAD-3279-9962-24A3-E5EA60F55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9" y="1259422"/>
            <a:ext cx="4256405" cy="46143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EFCFBE-1136-DAF9-1828-48EF6DA8CD95}"/>
              </a:ext>
            </a:extLst>
          </p:cNvPr>
          <p:cNvSpPr txBox="1"/>
          <p:nvPr/>
        </p:nvSpPr>
        <p:spPr>
          <a:xfrm>
            <a:off x="9388181" y="2098455"/>
            <a:ext cx="875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4000</a:t>
            </a:r>
            <a:endParaRPr lang="en-PK" sz="24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485405-34AE-01B1-C8AD-CCC089DF94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090" t="6322" r="30947"/>
          <a:stretch/>
        </p:blipFill>
        <p:spPr>
          <a:xfrm>
            <a:off x="8977959" y="2808840"/>
            <a:ext cx="169545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146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D09B6F-9187-798F-AF5C-154A68843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C004-2074-CBD7-9C23-8F216F3F9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Working of Architecture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605196-24EC-FF70-9F31-B8F236328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Student in class Analogy</a:t>
            </a:r>
          </a:p>
          <a:p>
            <a:r>
              <a:rPr lang="en-US" sz="2400" dirty="0"/>
              <a:t>Human as CPU</a:t>
            </a:r>
          </a:p>
          <a:p>
            <a:pPr lvl="1"/>
            <a:r>
              <a:rPr lang="en-US" dirty="0"/>
              <a:t>CU</a:t>
            </a:r>
          </a:p>
          <a:p>
            <a:pPr lvl="1"/>
            <a:r>
              <a:rPr lang="en-US" dirty="0"/>
              <a:t>ALU</a:t>
            </a:r>
          </a:p>
          <a:p>
            <a:pPr lvl="1"/>
            <a:r>
              <a:rPr lang="en-US" dirty="0"/>
              <a:t>Registers</a:t>
            </a:r>
          </a:p>
          <a:p>
            <a:r>
              <a:rPr lang="en-US" sz="2400" dirty="0"/>
              <a:t>Hands as Buses</a:t>
            </a:r>
          </a:p>
          <a:p>
            <a:r>
              <a:rPr lang="en-US" sz="2400" dirty="0"/>
              <a:t>Bag as storage</a:t>
            </a:r>
          </a:p>
          <a:p>
            <a:r>
              <a:rPr lang="en-US" sz="2400" dirty="0"/>
              <a:t>Handle as RAM</a:t>
            </a:r>
            <a:endParaRPr lang="en-PK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EA9654-D27C-4858-487A-1AC2647A2715}"/>
              </a:ext>
            </a:extLst>
          </p:cNvPr>
          <p:cNvSpPr txBox="1"/>
          <p:nvPr/>
        </p:nvSpPr>
        <p:spPr>
          <a:xfrm>
            <a:off x="9388181" y="2098455"/>
            <a:ext cx="875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4000</a:t>
            </a:r>
            <a:endParaRPr lang="en-PK" sz="2400" dirty="0">
              <a:solidFill>
                <a:schemeClr val="bg1"/>
              </a:solidFill>
            </a:endParaRPr>
          </a:p>
        </p:txBody>
      </p:sp>
      <p:pic>
        <p:nvPicPr>
          <p:cNvPr id="3" name="Picture 2" descr="Von Neumann Architecture - Edexcel iGCSE Computer Science">
            <a:extLst>
              <a:ext uri="{FF2B5EF4-FFF2-40B4-BE49-F238E27FC236}">
                <a16:creationId xmlns:a16="http://schemas.microsoft.com/office/drawing/2014/main" id="{4EBB2705-6558-4428-E8A4-E7EC59C8DF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8828" y="1690688"/>
            <a:ext cx="6077136" cy="41637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97280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86438-B8C2-94D8-405C-94D8CCD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084514"/>
            <a:ext cx="9144000" cy="951294"/>
          </a:xfrm>
        </p:spPr>
        <p:txBody>
          <a:bodyPr>
            <a:normAutofit/>
          </a:bodyPr>
          <a:lstStyle/>
          <a:p>
            <a:r>
              <a:rPr lang="en-US" sz="4000" dirty="0"/>
              <a:t>How is Hello World Displayed?</a:t>
            </a:r>
          </a:p>
        </p:txBody>
      </p:sp>
      <p:pic>
        <p:nvPicPr>
          <p:cNvPr id="8" name="Picture 7" descr="A yellow question mark with a face on it&#10;&#10;Description automatically generated">
            <a:extLst>
              <a:ext uri="{FF2B5EF4-FFF2-40B4-BE49-F238E27FC236}">
                <a16:creationId xmlns:a16="http://schemas.microsoft.com/office/drawing/2014/main" id="{01E11E28-28A8-1AF0-867E-8BB2ACA3A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725" y="3035808"/>
            <a:ext cx="256032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468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D0F88-E80A-5ABB-7834-27BA2D9FA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5BA18F-7E92-40A4-8E7A-0178FC320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112" y="895350"/>
            <a:ext cx="6647776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3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B5BF2-CE9F-9600-90CB-E6574FE79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EF007-889C-3D94-A0BA-1A2762C02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 this first lecture we will cover the fundamental theoretical concepts that form the backbone of programming. </a:t>
            </a:r>
          </a:p>
          <a:p>
            <a:r>
              <a:rPr lang="en-US" sz="2400" dirty="0"/>
              <a:t>This session focuses solely on theory, providing a solid foundation for understanding computers and programming</a:t>
            </a:r>
          </a:p>
          <a:p>
            <a:r>
              <a:rPr lang="en-US" sz="2400" dirty="0"/>
              <a:t>Involving examples and interactive session to develop problem solving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663519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B5BF2-CE9F-9600-90CB-E6574FE79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Programming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EF007-889C-3D94-A0BA-1A2762C02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PK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 languages </a:t>
            </a:r>
            <a:r>
              <a:rPr lang="en-PK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define a set of instructions for the CPU (Central Processing Unit) for performing any specific task. 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types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Low level Language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High Level Language</a:t>
            </a:r>
            <a:endParaRPr lang="en-PK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66017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A77D7-5FD5-E95E-F1FF-1CBE446A92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A7905-550D-3F3F-8929-A23F3A352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Low Level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D3D87-DBD8-5023-B8C6-D990AB913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Computer only understands Machine Code or Binary Language 1 and 0’s.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Machines can easily understand it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Harder to write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They are not very easy to understand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 Portable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Assembly Language </a:t>
            </a:r>
            <a:r>
              <a:rPr lang="en-US" sz="24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ymbolic representation of a computer’s machine code.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ADD, SUB, MOV, STR</a:t>
            </a:r>
            <a:endParaRPr lang="en-PK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004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A0963-D468-3946-7B24-2C21D21C8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7EEDB-9A7A-3567-C201-52D477892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High Level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A78B1-4851-AB8F-D08C-BD51E3BB8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Closer to human languages and are easier to read and write.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 run on multiple platforms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C, C++, Java, Python</a:t>
            </a:r>
            <a:endParaRPr lang="en-PK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834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D8949-ECB8-B721-A258-C6F3B89CA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96C60-FF4C-E021-8B05-15C2002B4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Difference?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78C28-23D7-6871-E768-91E3C64B1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Level of abstraction(hiding unnecessary details)</a:t>
            </a:r>
            <a:endParaRPr lang="en-PK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1B3C0F-503F-6360-CAC2-307A183C8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774" y="2518852"/>
            <a:ext cx="3162741" cy="36581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F6BDAB-EA2E-2328-4A48-A14A73CA0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909" y="2968283"/>
            <a:ext cx="3373526" cy="237922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AB342B-2C94-42B0-3051-9F8D9945F3A8}"/>
              </a:ext>
            </a:extLst>
          </p:cNvPr>
          <p:cNvCxnSpPr>
            <a:cxnSpLocks/>
          </p:cNvCxnSpPr>
          <p:nvPr/>
        </p:nvCxnSpPr>
        <p:spPr>
          <a:xfrm>
            <a:off x="4368800" y="4347907"/>
            <a:ext cx="284480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5171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86438-B8C2-94D8-405C-94D8CCD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14863"/>
            <a:ext cx="9144000" cy="1228273"/>
          </a:xfrm>
        </p:spPr>
        <p:txBody>
          <a:bodyPr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Now how will computer understand high level language</a:t>
            </a:r>
            <a:b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it only </a:t>
            </a:r>
            <a:r>
              <a:rPr lang="en-US" sz="2800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understands machine language (1 and 0’s)?</a:t>
            </a:r>
            <a:b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TRANSLATE IT INTO LOW LEVEL LANGUAGE</a:t>
            </a:r>
          </a:p>
        </p:txBody>
      </p:sp>
    </p:spTree>
    <p:extLst>
      <p:ext uri="{BB962C8B-B14F-4D97-AF65-F5344CB8AC3E}">
        <p14:creationId xmlns:p14="http://schemas.microsoft.com/office/powerpoint/2010/main" val="25545208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01451-F15A-5133-CF6A-1DE0A6B27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MPILER_ INTERPRETER _Difference between Interpreter and Compiler_ Interpreter vs Compiler Animated">
            <a:hlinkClick r:id="" action="ppaction://media"/>
            <a:extLst>
              <a:ext uri="{FF2B5EF4-FFF2-40B4-BE49-F238E27FC236}">
                <a16:creationId xmlns:a16="http://schemas.microsoft.com/office/drawing/2014/main" id="{495C504C-484E-F7C6-DE31-D9EDA9DDBF8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38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57347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5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B5BF2-CE9F-9600-90CB-E6574FE79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Interpreter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EF007-889C-3D94-A0BA-1A2762C02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interpreter reads the source code line by line or statement by statement and executes it directly.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 There is no intermediate object code or executable file generated.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 the program runs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interpreter processes the source code line by line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interpreter reads one line of code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 translates that line into machine code and executes it immediately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 it moves to the next line and repeats the process.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interpreter must be present to execute the code, meaning that the user must have the interpreter installed to run the program.</a:t>
            </a:r>
          </a:p>
        </p:txBody>
      </p:sp>
    </p:spTree>
    <p:extLst>
      <p:ext uri="{BB962C8B-B14F-4D97-AF65-F5344CB8AC3E}">
        <p14:creationId xmlns:p14="http://schemas.microsoft.com/office/powerpoint/2010/main" val="1168320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1D4C3F-527E-588D-6998-595A0B162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84C02-D804-CCA5-AE1B-5F14679AC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Interpreter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9E9B49-47D2-755F-FDCD-7948CF94A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to share source code with interpreter every time.</a:t>
            </a:r>
          </a:p>
          <a:p>
            <a:endParaRPr lang="en-US" dirty="0"/>
          </a:p>
        </p:txBody>
      </p:sp>
      <p:pic>
        <p:nvPicPr>
          <p:cNvPr id="6146" name="Picture 2" descr="The State of the Web Browser in 2020 | CurrentWare">
            <a:extLst>
              <a:ext uri="{FF2B5EF4-FFF2-40B4-BE49-F238E27FC236}">
                <a16:creationId xmlns:a16="http://schemas.microsoft.com/office/drawing/2014/main" id="{5409D162-6E42-34FE-C0AF-ADF279A5D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333" y="4300116"/>
            <a:ext cx="3286125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F7CBA5-4A9E-B438-9206-538FE1D58AAF}"/>
              </a:ext>
            </a:extLst>
          </p:cNvPr>
          <p:cNvSpPr txBox="1"/>
          <p:nvPr/>
        </p:nvSpPr>
        <p:spPr>
          <a:xfrm>
            <a:off x="4413333" y="5722802"/>
            <a:ext cx="36301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Have Interpreters installed</a:t>
            </a:r>
            <a:endParaRPr lang="en-PK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48" name="Picture 4" descr="Code File Computer System Vector Thin Line Icon Stock Vector Image &amp; Art -  Alamy">
            <a:extLst>
              <a:ext uri="{FF2B5EF4-FFF2-40B4-BE49-F238E27FC236}">
                <a16:creationId xmlns:a16="http://schemas.microsoft.com/office/drawing/2014/main" id="{36CE60E3-A4CF-B4D5-08E1-F11D872EB1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57"/>
          <a:stretch/>
        </p:blipFill>
        <p:spPr bwMode="auto">
          <a:xfrm>
            <a:off x="1119159" y="4559302"/>
            <a:ext cx="564675" cy="55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Get a Professional Wikipedia at an affordable price with a guarantee for  $69 - SEOClerks">
            <a:extLst>
              <a:ext uri="{FF2B5EF4-FFF2-40B4-BE49-F238E27FC236}">
                <a16:creationId xmlns:a16="http://schemas.microsoft.com/office/drawing/2014/main" id="{2D526C4B-6650-A0C8-9C7F-3503ED54F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67025"/>
            <a:ext cx="3062978" cy="172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E09F361-5BF8-E9EB-1212-ABD3BD13CFCB}"/>
              </a:ext>
            </a:extLst>
          </p:cNvPr>
          <p:cNvCxnSpPr/>
          <p:nvPr/>
        </p:nvCxnSpPr>
        <p:spPr>
          <a:xfrm>
            <a:off x="1882140" y="4800600"/>
            <a:ext cx="6858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4" descr="Code File Computer System Vector Thin Line Icon Stock Vector Image &amp; Art -  Alamy">
            <a:extLst>
              <a:ext uri="{FF2B5EF4-FFF2-40B4-BE49-F238E27FC236}">
                <a16:creationId xmlns:a16="http://schemas.microsoft.com/office/drawing/2014/main" id="{33353F54-FE69-E44E-04D9-4FBDA8D084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57"/>
          <a:stretch/>
        </p:blipFill>
        <p:spPr bwMode="auto">
          <a:xfrm>
            <a:off x="2766246" y="4559302"/>
            <a:ext cx="564675" cy="55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006D9BB-F408-BF3C-020E-897A77A170CC}"/>
              </a:ext>
            </a:extLst>
          </p:cNvPr>
          <p:cNvSpPr txBox="1"/>
          <p:nvPr/>
        </p:nvSpPr>
        <p:spPr>
          <a:xfrm>
            <a:off x="1407371" y="5102186"/>
            <a:ext cx="1786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Make a copy</a:t>
            </a:r>
            <a:endParaRPr lang="en-PK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E16BC64-96B9-F647-D437-0E612019AF4C}"/>
              </a:ext>
            </a:extLst>
          </p:cNvPr>
          <p:cNvCxnSpPr>
            <a:cxnSpLocks/>
          </p:cNvCxnSpPr>
          <p:nvPr/>
        </p:nvCxnSpPr>
        <p:spPr>
          <a:xfrm>
            <a:off x="3582811" y="4800600"/>
            <a:ext cx="1120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152" name="Picture 8" descr="Full HD LCD monitor 223V7QSB/00 | Philips">
            <a:extLst>
              <a:ext uri="{FF2B5EF4-FFF2-40B4-BE49-F238E27FC236}">
                <a16:creationId xmlns:a16="http://schemas.microsoft.com/office/drawing/2014/main" id="{BDD8C4BC-5523-F272-EC4E-2F0B76E73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4720" y="2495548"/>
            <a:ext cx="1866902" cy="1866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21E85BB-D2F0-BE5D-CBF3-FC2BB5AEF496}"/>
              </a:ext>
            </a:extLst>
          </p:cNvPr>
          <p:cNvCxnSpPr>
            <a:cxnSpLocks/>
          </p:cNvCxnSpPr>
          <p:nvPr/>
        </p:nvCxnSpPr>
        <p:spPr>
          <a:xfrm>
            <a:off x="7592836" y="4752975"/>
            <a:ext cx="1120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BA7FA3E-BF5E-A987-546E-711A3C20F62D}"/>
              </a:ext>
            </a:extLst>
          </p:cNvPr>
          <p:cNvSpPr txBox="1"/>
          <p:nvPr/>
        </p:nvSpPr>
        <p:spPr>
          <a:xfrm>
            <a:off x="8824030" y="4522142"/>
            <a:ext cx="26850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Displayed on screen</a:t>
            </a:r>
          </a:p>
          <a:p>
            <a:pPr algn="just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(Can be slow due to slower interpreter)</a:t>
            </a:r>
            <a:endParaRPr lang="en-PK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Picture 6" descr="Get a Professional Wikipedia at an affordable price with a guarantee for  $69 - SEOClerks">
            <a:extLst>
              <a:ext uri="{FF2B5EF4-FFF2-40B4-BE49-F238E27FC236}">
                <a16:creationId xmlns:a16="http://schemas.microsoft.com/office/drawing/2014/main" id="{3269C47D-81CD-A6A4-43F4-F78751A2F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8872" y="2724469"/>
            <a:ext cx="1746759" cy="992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83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6FAB4D-6C34-FEBA-64AC-D8A3C0501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5E28F-7229-8C0F-6F2D-8C7DDBC38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Compiler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7FA75-D6B7-1665-3389-079DCA0B7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compiler takes the entire source code of a program written in a high-level language and translates it into an object code or machine code.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output of the compilation process is typically a standalone executable file that can be run on the target machine without the need for the original source code or the compiler.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Compilation is done before the program runs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 changes to the source code require recompilation.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Specific to platform (Architecture), Not cross independent 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3041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B475EA-C9C0-7FAB-F476-93F18C42E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BF8E6-8F39-0757-651B-EC84FDF61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Compiler</a:t>
            </a:r>
          </a:p>
        </p:txBody>
      </p:sp>
      <p:pic>
        <p:nvPicPr>
          <p:cNvPr id="4" name="Picture 4" descr="Code File Computer System Vector Thin Line Icon Stock Vector Image &amp; Art -  Alamy">
            <a:extLst>
              <a:ext uri="{FF2B5EF4-FFF2-40B4-BE49-F238E27FC236}">
                <a16:creationId xmlns:a16="http://schemas.microsoft.com/office/drawing/2014/main" id="{F8D72472-EA4A-5EF8-CDD4-7EDB9F4A2E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57"/>
          <a:stretch/>
        </p:blipFill>
        <p:spPr bwMode="auto">
          <a:xfrm>
            <a:off x="838200" y="1869774"/>
            <a:ext cx="1300191" cy="126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481C24-1931-7507-753D-F0EA1E711E43}"/>
              </a:ext>
            </a:extLst>
          </p:cNvPr>
          <p:cNvSpPr txBox="1"/>
          <p:nvPr/>
        </p:nvSpPr>
        <p:spPr>
          <a:xfrm>
            <a:off x="3138281" y="2272615"/>
            <a:ext cx="1427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Compiler</a:t>
            </a:r>
            <a:endParaRPr lang="en-PK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0FAE92-6898-305C-4224-65030E124447}"/>
              </a:ext>
            </a:extLst>
          </p:cNvPr>
          <p:cNvSpPr txBox="1"/>
          <p:nvPr/>
        </p:nvSpPr>
        <p:spPr>
          <a:xfrm>
            <a:off x="5457736" y="2272615"/>
            <a:ext cx="1944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Object Code</a:t>
            </a:r>
            <a:endParaRPr lang="en-PK" sz="2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4EBBFA-2782-A687-C45F-3447B8A3F6D0}"/>
              </a:ext>
            </a:extLst>
          </p:cNvPr>
          <p:cNvCxnSpPr>
            <a:stCxn id="4" idx="3"/>
          </p:cNvCxnSpPr>
          <p:nvPr/>
        </p:nvCxnSpPr>
        <p:spPr>
          <a:xfrm>
            <a:off x="2138391" y="2503449"/>
            <a:ext cx="8920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8FFC3C8-623B-4C6A-F8F7-BBD7B752863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565638" y="2503448"/>
            <a:ext cx="892098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E77FC46-F8EB-E39F-A32C-8309460C0D4C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7401767" y="2503447"/>
            <a:ext cx="960858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635DBD-D547-D8EA-54D3-A545751A7F9C}"/>
              </a:ext>
            </a:extLst>
          </p:cNvPr>
          <p:cNvSpPr txBox="1"/>
          <p:nvPr/>
        </p:nvSpPr>
        <p:spPr>
          <a:xfrm>
            <a:off x="5457735" y="2943763"/>
            <a:ext cx="19440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Machine Code 1 and 0</a:t>
            </a:r>
            <a:endParaRPr lang="en-PK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81C1A3-1F1F-F210-FC0A-3DF13C325113}"/>
              </a:ext>
            </a:extLst>
          </p:cNvPr>
          <p:cNvSpPr txBox="1"/>
          <p:nvPr/>
        </p:nvSpPr>
        <p:spPr>
          <a:xfrm>
            <a:off x="640409" y="3253906"/>
            <a:ext cx="1944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HelloWorld.c</a:t>
            </a:r>
            <a:endParaRPr lang="en-PK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551352-FFEE-6580-2426-31B2E64E119A}"/>
              </a:ext>
            </a:extLst>
          </p:cNvPr>
          <p:cNvSpPr txBox="1"/>
          <p:nvPr/>
        </p:nvSpPr>
        <p:spPr>
          <a:xfrm>
            <a:off x="838200" y="4643459"/>
            <a:ext cx="7251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Converts Object Code into Executable File</a:t>
            </a:r>
            <a:endParaRPr lang="en-PK" sz="240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B5395967-9503-F32F-A053-CA716A529E86}"/>
              </a:ext>
            </a:extLst>
          </p:cNvPr>
          <p:cNvSpPr txBox="1">
            <a:spLocks/>
          </p:cNvSpPr>
          <p:nvPr/>
        </p:nvSpPr>
        <p:spPr>
          <a:xfrm>
            <a:off x="838200" y="3977120"/>
            <a:ext cx="1944031" cy="619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Linker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884AC2-0C17-FC25-05E0-00939A46BD3E}"/>
              </a:ext>
            </a:extLst>
          </p:cNvPr>
          <p:cNvSpPr txBox="1"/>
          <p:nvPr/>
        </p:nvSpPr>
        <p:spPr>
          <a:xfrm>
            <a:off x="8167479" y="3547038"/>
            <a:ext cx="2271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Executable File</a:t>
            </a:r>
            <a:endParaRPr lang="en-PK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5F856D-A55B-BFA0-7F76-E0AC7F2C4825}"/>
              </a:ext>
            </a:extLst>
          </p:cNvPr>
          <p:cNvSpPr txBox="1"/>
          <p:nvPr/>
        </p:nvSpPr>
        <p:spPr>
          <a:xfrm>
            <a:off x="8210084" y="4159743"/>
            <a:ext cx="1944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HelloWorld.exe</a:t>
            </a:r>
            <a:endParaRPr lang="en-PK" sz="2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944ED5-FE14-FD54-7A99-1C71F22CAF5D}"/>
              </a:ext>
            </a:extLst>
          </p:cNvPr>
          <p:cNvSpPr txBox="1"/>
          <p:nvPr/>
        </p:nvSpPr>
        <p:spPr>
          <a:xfrm>
            <a:off x="8626252" y="2272614"/>
            <a:ext cx="1427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Linker</a:t>
            </a:r>
            <a:endParaRPr lang="en-PK" sz="24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A54443-2BA4-3627-A997-D477B4E4DD9D}"/>
              </a:ext>
            </a:extLst>
          </p:cNvPr>
          <p:cNvCxnSpPr>
            <a:cxnSpLocks/>
          </p:cNvCxnSpPr>
          <p:nvPr/>
        </p:nvCxnSpPr>
        <p:spPr>
          <a:xfrm>
            <a:off x="9182100" y="2826799"/>
            <a:ext cx="0" cy="6022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75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B5BF2-CE9F-9600-90CB-E6574FE79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EF007-889C-3D94-A0BA-1A2762C02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By the end of this lecture, students will be able to: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Know about programming languages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How high level languages are translated to low level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Understand basic hello world program structure.</a:t>
            </a:r>
          </a:p>
        </p:txBody>
      </p:sp>
    </p:spTree>
    <p:extLst>
      <p:ext uri="{BB962C8B-B14F-4D97-AF65-F5344CB8AC3E}">
        <p14:creationId xmlns:p14="http://schemas.microsoft.com/office/powerpoint/2010/main" val="3254559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0DD46-1B14-6D18-3A35-6DE2722A5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B5C7A-CC34-1955-069F-206BFD48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Loader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66A2AB-CEB8-4E4D-5198-D75B56170AAE}"/>
              </a:ext>
            </a:extLst>
          </p:cNvPr>
          <p:cNvSpPr txBox="1"/>
          <p:nvPr/>
        </p:nvSpPr>
        <p:spPr>
          <a:xfrm>
            <a:off x="838200" y="1690688"/>
            <a:ext cx="7251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Loads file into memory when we execute it </a:t>
            </a:r>
            <a:endParaRPr lang="en-PK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B94BC3-8EC8-F40A-56C7-C4C25EEEE3CC}"/>
              </a:ext>
            </a:extLst>
          </p:cNvPr>
          <p:cNvSpPr txBox="1"/>
          <p:nvPr/>
        </p:nvSpPr>
        <p:spPr>
          <a:xfrm>
            <a:off x="1800135" y="2404594"/>
            <a:ext cx="2271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Executable File</a:t>
            </a:r>
            <a:endParaRPr lang="en-PK" sz="2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5962323-955A-D3C5-B15C-595A3703F56E}"/>
              </a:ext>
            </a:extLst>
          </p:cNvPr>
          <p:cNvCxnSpPr/>
          <p:nvPr/>
        </p:nvCxnSpPr>
        <p:spPr>
          <a:xfrm>
            <a:off x="4309162" y="2635426"/>
            <a:ext cx="8920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B44128B-2507-328C-8069-AF109AAB7E98}"/>
              </a:ext>
            </a:extLst>
          </p:cNvPr>
          <p:cNvSpPr txBox="1"/>
          <p:nvPr/>
        </p:nvSpPr>
        <p:spPr>
          <a:xfrm>
            <a:off x="5474461" y="2389923"/>
            <a:ext cx="2271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Memory/RAM</a:t>
            </a:r>
            <a:endParaRPr lang="en-PK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9D38D5-F208-5149-E2D1-4DE93E40E560}"/>
              </a:ext>
            </a:extLst>
          </p:cNvPr>
          <p:cNvSpPr txBox="1"/>
          <p:nvPr/>
        </p:nvSpPr>
        <p:spPr>
          <a:xfrm>
            <a:off x="838200" y="4464467"/>
            <a:ext cx="7251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Allocates memory to the program</a:t>
            </a:r>
            <a:endParaRPr lang="en-PK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8F7978-3E20-EBB1-5323-D56107E25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9865" y="1690688"/>
            <a:ext cx="3946923" cy="42788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525FD73-3B43-4D74-52AA-F9AE87170E1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090" t="6322" r="30947"/>
          <a:stretch/>
        </p:blipFill>
        <p:spPr>
          <a:xfrm>
            <a:off x="9704119" y="3034802"/>
            <a:ext cx="1572174" cy="16604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18CB639-6034-B435-59DC-79BD9024C0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090" t="6322" r="30947"/>
          <a:stretch/>
        </p:blipFill>
        <p:spPr>
          <a:xfrm>
            <a:off x="2158416" y="3138886"/>
            <a:ext cx="1554571" cy="854803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76B54DC-AFF6-20E9-1E1A-C5D52F54A88C}"/>
              </a:ext>
            </a:extLst>
          </p:cNvPr>
          <p:cNvCxnSpPr>
            <a:cxnSpLocks/>
          </p:cNvCxnSpPr>
          <p:nvPr/>
        </p:nvCxnSpPr>
        <p:spPr>
          <a:xfrm>
            <a:off x="3991424" y="3591863"/>
            <a:ext cx="5561902" cy="2731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2161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86438-B8C2-94D8-405C-94D8CCD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084514"/>
            <a:ext cx="9144000" cy="951294"/>
          </a:xfrm>
        </p:spPr>
        <p:txBody>
          <a:bodyPr>
            <a:normAutofit/>
          </a:bodyPr>
          <a:lstStyle/>
          <a:p>
            <a:r>
              <a:rPr lang="en-US" sz="4000" dirty="0"/>
              <a:t>Why Program In C Language</a:t>
            </a:r>
          </a:p>
        </p:txBody>
      </p:sp>
    </p:spTree>
    <p:extLst>
      <p:ext uri="{BB962C8B-B14F-4D97-AF65-F5344CB8AC3E}">
        <p14:creationId xmlns:p14="http://schemas.microsoft.com/office/powerpoint/2010/main" val="15261534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ECE31A-AECD-9D43-01A2-8BF4D772D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66A0A-A228-EA1F-1B99-9D1C7327C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E5150-E224-FA34-7C19-57286DE74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 programming language is a procedural (step by step, top to bottom) and general-purpose.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Foundation of Modern Languages: 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 serves as the foundation for many programming languages (like C++, C#, and Objective-C). Understanding C helps grasp the concepts of other languages more easily.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Need compiler GCC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Widely used for system programming, embedded systems, Game Development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0048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EC6F8-C7DC-0944-F314-5E0942509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AADC2-11C6-69C1-C5CC-383BB9F7C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Understand Program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3989C1-9FE3-BAD8-D9C6-0ABBF8FB13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2233" b="46930"/>
          <a:stretch/>
        </p:blipFill>
        <p:spPr>
          <a:xfrm>
            <a:off x="6296362" y="2084387"/>
            <a:ext cx="4504988" cy="268922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E559AB-5A14-6ED8-0B2C-D3FFFB2C7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58162" cy="4351338"/>
          </a:xfrm>
        </p:spPr>
        <p:txBody>
          <a:bodyPr>
            <a:normAutofit lnSpcReduction="10000"/>
          </a:bodyPr>
          <a:lstStyle/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Include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 File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STDIO.H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 Function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Body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Printf</a:t>
            </a:r>
            <a:endParaRPr lang="en-US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String in double quotes (apostrophes)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Semicolon/Terminator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endParaRPr lang="en-US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371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78FC6A-4695-0AF5-FBCF-7BB765682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E6D77-E6D0-00CD-BC3D-C7ADC320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# and Include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B7C65-95B2-C098-DA03-4E7CC21C6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 is called </a:t>
            </a: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preprocessor directive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 tells the compiler to perform some special task</a:t>
            </a:r>
            <a:endParaRPr lang="en-US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Include </a:t>
            </a: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keyword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give command/instruction to include the &lt;</a:t>
            </a:r>
            <a:r>
              <a:rPr lang="en-US" sz="24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stdio.h</a:t>
            </a: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 header file in our program.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#include statement is like a toolkit, before we start doing our work, we take our tools out of it.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are telling the compiler to open a "toolbox" that contains important tools (functions) needed for input and output tasks, such as displaying text on the screen or reading input from the keyboard.</a:t>
            </a:r>
          </a:p>
        </p:txBody>
      </p:sp>
    </p:spTree>
    <p:extLst>
      <p:ext uri="{BB962C8B-B14F-4D97-AF65-F5344CB8AC3E}">
        <p14:creationId xmlns:p14="http://schemas.microsoft.com/office/powerpoint/2010/main" val="6823581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1F83E-76CE-F1CC-5FEE-86E8D8355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D96E-6251-9FC9-0ED7-426130415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Header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71496-B36D-A0C2-4463-CB3FE745F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 file is a file which contains functions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f(x) = 2x + 1.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function takes an input (x) and performs an operation on it (multiply by 2 and add 1) to produce an output.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programming, a function is similar. It takes input values, performs a series of operations, and returns an output value.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2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stdio.h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stands for Standard Input Output library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Stdio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contains functions and instructions to display output and take input.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8489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910C2-E7E0-0553-519B-824684838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21F70-D120-BAF3-F2E8-DE29555B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Main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141DC-9D4F-2CAC-67F5-0BFD792FB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Function which tells the compiler where our program starts from.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Every C program must have a main function/starting point of the program.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write int before main to get error message.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Tells us if our program ran successfully or not.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add </a:t>
            </a:r>
            <a:r>
              <a:rPr lang="en-US" sz="24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parenthesis after main to tell compiler this is a function.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add </a:t>
            </a:r>
            <a:r>
              <a:rPr lang="en-US" sz="24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24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</a:t>
            </a: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tell compiler the starting and ending point of our program.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400" b="1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is just the way functions are written.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10825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6E8434-A271-EE95-DFA2-0C9A5D80A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DE9CF-29B8-B52B-D795-7F9EB2341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Terminator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976B9-DECB-F5CA-D89E-89CE82287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Tells compiler where our statement ends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6B62F5-FB22-1BD4-72A9-84594A5BE3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2233" b="46930"/>
          <a:stretch/>
        </p:blipFill>
        <p:spPr>
          <a:xfrm>
            <a:off x="3843506" y="2656681"/>
            <a:ext cx="4504988" cy="268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726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39DF-E3A9-1650-5443-1BF5F231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/A?</a:t>
            </a:r>
            <a:endParaRPr lang="en-US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986D-A6A6-6954-D67A-E34852FE5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Recap: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Programming Languages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High level 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Low Level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Interpreter and Compiler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 Program basic structure</a:t>
            </a:r>
          </a:p>
        </p:txBody>
      </p:sp>
    </p:spTree>
    <p:extLst>
      <p:ext uri="{BB962C8B-B14F-4D97-AF65-F5344CB8AC3E}">
        <p14:creationId xmlns:p14="http://schemas.microsoft.com/office/powerpoint/2010/main" val="34114661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text&#10;&#10;Description automatically generated">
            <a:extLst>
              <a:ext uri="{FF2B5EF4-FFF2-40B4-BE49-F238E27FC236}">
                <a16:creationId xmlns:a16="http://schemas.microsoft.com/office/drawing/2014/main" id="{EE4F50DA-0C11-22F8-6BE8-7D66DB8A7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26" b="35219"/>
          <a:stretch/>
        </p:blipFill>
        <p:spPr>
          <a:xfrm>
            <a:off x="2368480" y="2096653"/>
            <a:ext cx="7163447" cy="247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13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C4578-0913-AEFE-64B9-81344BD26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C3DF1-C945-C307-1DD6-A02366524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5997-4496-1EA8-4D02-1761C9DE9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PK" sz="2400" kern="1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Timing Signal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PK" sz="2400" kern="1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 Signal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PK" sz="2400" kern="1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 Register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PK" sz="2400" kern="1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IBR Register</a:t>
            </a:r>
          </a:p>
          <a:p>
            <a:pPr marL="0" indent="0" algn="just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782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017A3-D85F-CB02-C824-221A3A937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3567-3257-DD9C-FD5F-B00F9260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Recap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6C49D0E-19C4-8B95-A247-BCD762E6F4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891676"/>
            <a:ext cx="9789160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CPU reads the instruction 5 + 3 and stores it in </a:t>
            </a:r>
            <a:r>
              <a:rPr kumimoji="0" lang="en-PK" altLang="en-PK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CIR</a:t>
            </a: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kumimoji="0" lang="en-PK" altLang="en-PK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</a:t>
            </a: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set to the memory addresses where 5 and 3 are stored.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kumimoji="0" lang="en-PK" altLang="en-PK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MDR</a:t>
            </a: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retrieves the values 5 and 3 from those addresses.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kumimoji="0" lang="en-PK" altLang="en-PK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</a:t>
            </a: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performs the addition (5 + 3) and stores the result (8).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kumimoji="0" lang="en-PK" altLang="en-PK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PC</a:t>
            </a: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moves to the next instruction's address.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kumimoji="0" lang="en-PK" altLang="en-PK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IBR</a:t>
            </a:r>
            <a:r>
              <a:rPr kumimoji="0" lang="en-PK" altLang="en-P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prepares the next instruction, allowing it to be quickly accessed once the current instruction is complete. </a:t>
            </a:r>
          </a:p>
        </p:txBody>
      </p:sp>
    </p:spTree>
    <p:extLst>
      <p:ext uri="{BB962C8B-B14F-4D97-AF65-F5344CB8AC3E}">
        <p14:creationId xmlns:p14="http://schemas.microsoft.com/office/powerpoint/2010/main" val="1435641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0F2B4-98DC-AB7A-F451-80A551ECE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05E13-CE85-C0C7-B024-69A5D58D3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33EA4-F2BF-05D7-0E0C-55138B5F3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Logic?</a:t>
            </a:r>
          </a:p>
          <a:p>
            <a:pPr algn="just"/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Transmitted</a:t>
            </a:r>
          </a:p>
          <a:p>
            <a:pPr algn="just"/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General Purpose and Specific Purpose Computers</a:t>
            </a:r>
          </a:p>
        </p:txBody>
      </p:sp>
    </p:spTree>
    <p:extLst>
      <p:ext uri="{BB962C8B-B14F-4D97-AF65-F5344CB8AC3E}">
        <p14:creationId xmlns:p14="http://schemas.microsoft.com/office/powerpoint/2010/main" val="1078590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F78843-6876-BA24-2483-DDC36D9C2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1CD97-BB0E-7312-544D-52F57AA2B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Recap : Unit Of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FBF7C-1492-F300-BF40-CA61EAA50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Bit?</a:t>
            </a:r>
          </a:p>
          <a:p>
            <a:pPr marL="0" indent="0" algn="just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Smallest unit of data that a</a:t>
            </a:r>
          </a:p>
          <a:p>
            <a:pPr marL="0" indent="0" algn="just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computer can process and store.</a:t>
            </a:r>
          </a:p>
          <a:p>
            <a:pPr algn="just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1,0 </a:t>
            </a:r>
          </a:p>
          <a:p>
            <a:pPr algn="just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Voltage States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340087-3C30-E078-0DE1-5693E3FEA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2438" y="1509713"/>
            <a:ext cx="6344261" cy="2903133"/>
          </a:xfrm>
          <a:prstGeom prst="rect">
            <a:avLst/>
          </a:prstGeom>
        </p:spPr>
      </p:pic>
      <p:pic>
        <p:nvPicPr>
          <p:cNvPr id="1026" name="Picture 2" descr="Arm7 Lpc2148 Uart0 | Arm7">
            <a:extLst>
              <a:ext uri="{FF2B5EF4-FFF2-40B4-BE49-F238E27FC236}">
                <a16:creationId xmlns:a16="http://schemas.microsoft.com/office/drawing/2014/main" id="{8E7CFC15-53C6-E306-D5FD-9890C8303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437" y="4489976"/>
            <a:ext cx="6344261" cy="1609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573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19269-F6CF-3BB6-7127-14F288D39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82749-DEEF-412D-2BD2-D908971CE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6E77-0FEA-35DF-F6F3-EA5BC5A29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Step by step instructions to solving a problem</a:t>
            </a:r>
          </a:p>
          <a:p>
            <a:pPr algn="just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Sequence of English statements</a:t>
            </a:r>
          </a:p>
          <a:p>
            <a:pPr algn="just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It is not a program</a:t>
            </a:r>
          </a:p>
          <a:p>
            <a:pPr algn="just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Algorithm can be expressed as a pseudo code or a flowchart.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5B4D34-21D3-1381-E297-D8ACE5C10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365" y="4705350"/>
            <a:ext cx="7225485" cy="147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38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E8782-FC7E-1A2D-2943-5AD100A88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1743B-8BFC-EA3E-170C-007E07A42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Algo : Average of two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DC3CE-C4D3-96DF-3CE7-BF7E51070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Input two numbers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Add the numbers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Divide the result by 2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Display the result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639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2263</TotalTime>
  <Words>2353</Words>
  <Application>Microsoft Office PowerPoint</Application>
  <PresentationFormat>Widescreen</PresentationFormat>
  <Paragraphs>266</Paragraphs>
  <Slides>39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Aptos</vt:lpstr>
      <vt:lpstr>Aptos Display</vt:lpstr>
      <vt:lpstr>Arial</vt:lpstr>
      <vt:lpstr>Calibri</vt:lpstr>
      <vt:lpstr>Courier New</vt:lpstr>
      <vt:lpstr>Symbol</vt:lpstr>
      <vt:lpstr>Office Theme</vt:lpstr>
      <vt:lpstr>Understanding how a program works</vt:lpstr>
      <vt:lpstr>Lecture Overview</vt:lpstr>
      <vt:lpstr>Learning Objectives</vt:lpstr>
      <vt:lpstr>Recap</vt:lpstr>
      <vt:lpstr>Recap</vt:lpstr>
      <vt:lpstr>Recap</vt:lpstr>
      <vt:lpstr>Recap : Unit Of Memory</vt:lpstr>
      <vt:lpstr>Algorithm</vt:lpstr>
      <vt:lpstr>Algo : Average of two numbers</vt:lpstr>
      <vt:lpstr>Algo : Student has passed or failed</vt:lpstr>
      <vt:lpstr>Algo : Write algorithm for grading system</vt:lpstr>
      <vt:lpstr>Algo : Student has passed or failed</vt:lpstr>
      <vt:lpstr>Flowchart</vt:lpstr>
      <vt:lpstr>Flowchart</vt:lpstr>
      <vt:lpstr>Flowchart</vt:lpstr>
      <vt:lpstr>Memory</vt:lpstr>
      <vt:lpstr>Working of Architecture</vt:lpstr>
      <vt:lpstr>How is Hello World Displayed?</vt:lpstr>
      <vt:lpstr>PowerPoint Presentation</vt:lpstr>
      <vt:lpstr>Programming Languages</vt:lpstr>
      <vt:lpstr>Low Level Languages</vt:lpstr>
      <vt:lpstr>High Level Languages</vt:lpstr>
      <vt:lpstr>Difference?</vt:lpstr>
      <vt:lpstr>Now how will computer understand high level language as it only understands machine language (1 and 0’s)? WE TRANSLATE IT INTO LOW LEVEL LANGUAGE</vt:lpstr>
      <vt:lpstr>PowerPoint Presentation</vt:lpstr>
      <vt:lpstr>Interpreter</vt:lpstr>
      <vt:lpstr>Interpreter</vt:lpstr>
      <vt:lpstr>Compiler</vt:lpstr>
      <vt:lpstr>Compiler</vt:lpstr>
      <vt:lpstr>Loader</vt:lpstr>
      <vt:lpstr>Why Program In C Language</vt:lpstr>
      <vt:lpstr>C Language</vt:lpstr>
      <vt:lpstr>Understand Program</vt:lpstr>
      <vt:lpstr># and Include</vt:lpstr>
      <vt:lpstr>Header file</vt:lpstr>
      <vt:lpstr>Main Function</vt:lpstr>
      <vt:lpstr>Terminator </vt:lpstr>
      <vt:lpstr>Q/A?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Behram Khan</dc:creator>
  <cp:lastModifiedBy>behram khan</cp:lastModifiedBy>
  <cp:revision>243</cp:revision>
  <dcterms:created xsi:type="dcterms:W3CDTF">2024-09-21T13:40:00Z</dcterms:created>
  <dcterms:modified xsi:type="dcterms:W3CDTF">2024-10-29T00:53:57Z</dcterms:modified>
</cp:coreProperties>
</file>

<file path=docProps/thumbnail.jpeg>
</file>